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spreadsheets/d/1QaQfCbMX1RG4qFxIqPFa7tO3luf4NijvdUbolVELKJU/edit?usp=sharin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arleton.edu/ie/weave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806C15-88D1-4A4F-8B34-D8176EC6A8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CUIN Faculty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72CA3D-C806-4BD0-958B-7B6916AC282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January 25, 2019</a:t>
            </a:r>
          </a:p>
        </p:txBody>
      </p:sp>
    </p:spTree>
    <p:extLst>
      <p:ext uri="{BB962C8B-B14F-4D97-AF65-F5344CB8AC3E}">
        <p14:creationId xmlns:p14="http://schemas.microsoft.com/office/powerpoint/2010/main" val="9135798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EE697-F67A-4EFB-87DD-8201D9544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PPR and Core Subjects Data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DC26F6-B1FE-460E-96EA-C2B403AFF8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Oh, my……..</a:t>
            </a:r>
          </a:p>
          <a:p>
            <a:r>
              <a:rPr lang="en-US" dirty="0"/>
              <a:t>Fall 2018 PPR</a:t>
            </a:r>
          </a:p>
          <a:p>
            <a:pPr lvl="1"/>
            <a:r>
              <a:rPr lang="en-US" dirty="0"/>
              <a:t>39 test takers:  77% pass rate first time takers</a:t>
            </a:r>
          </a:p>
          <a:p>
            <a:pPr marL="457200" lvl="1" indent="0">
              <a:buNone/>
            </a:pPr>
            <a:r>
              <a:rPr lang="en-US" dirty="0"/>
              <a:t>                            85% pass rate for second time takers (this is when it counts)</a:t>
            </a:r>
          </a:p>
          <a:p>
            <a:r>
              <a:rPr lang="en-US" dirty="0"/>
              <a:t>Summer 2018 PPR</a:t>
            </a:r>
          </a:p>
          <a:p>
            <a:pPr lvl="1"/>
            <a:r>
              <a:rPr lang="en-US" dirty="0"/>
              <a:t>93 test takers:  80% pass rate first time takers</a:t>
            </a:r>
          </a:p>
          <a:p>
            <a:pPr marL="457200" lvl="1" indent="0">
              <a:buNone/>
            </a:pPr>
            <a:r>
              <a:rPr lang="en-US" dirty="0"/>
              <a:t>                            90% pass rate for second time takers (this is when it counts)</a:t>
            </a:r>
          </a:p>
        </p:txBody>
      </p:sp>
    </p:spTree>
    <p:extLst>
      <p:ext uri="{BB962C8B-B14F-4D97-AF65-F5344CB8AC3E}">
        <p14:creationId xmlns:p14="http://schemas.microsoft.com/office/powerpoint/2010/main" val="17493488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F54414-D962-491C-B993-3D440A1C1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PPR and Core Subjects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C20B74-D968-488C-AFB9-F6BF828176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456111"/>
          </a:xfrm>
        </p:spPr>
        <p:txBody>
          <a:bodyPr/>
          <a:lstStyle/>
          <a:p>
            <a:r>
              <a:rPr lang="en-US" dirty="0"/>
              <a:t>Fall 2018 Core Subjects</a:t>
            </a:r>
          </a:p>
          <a:p>
            <a:pPr lvl="1"/>
            <a:r>
              <a:rPr lang="en-US" dirty="0"/>
              <a:t>44 test takers:  82% pass rate first time takers</a:t>
            </a:r>
          </a:p>
          <a:p>
            <a:pPr marL="457200" lvl="1" indent="0">
              <a:buNone/>
            </a:pPr>
            <a:r>
              <a:rPr lang="en-US" dirty="0"/>
              <a:t>                            68%* pass rate for second time takers (this is when it counts)</a:t>
            </a:r>
          </a:p>
          <a:p>
            <a:r>
              <a:rPr lang="en-US" dirty="0"/>
              <a:t>Summer 2018 Core Subjects</a:t>
            </a:r>
          </a:p>
          <a:p>
            <a:pPr lvl="1"/>
            <a:r>
              <a:rPr lang="en-US" dirty="0"/>
              <a:t>85 test takers:  65% pass rate first time takers</a:t>
            </a:r>
          </a:p>
          <a:p>
            <a:pPr marL="457200" lvl="1" indent="0">
              <a:buNone/>
            </a:pPr>
            <a:r>
              <a:rPr lang="en-US" dirty="0"/>
              <a:t>                            86% pass rate for second time takers (this is when it counts)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*This one looks weird and that is because students from the summer waited until fall to retake their tests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Go to excel spreadsheet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2149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A5A6D-B8DA-4C29-8D3F-26E8C1C21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Curriculum Map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4E9CCF-9816-401A-9C35-B4605163DD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System wanted it…..now!</a:t>
            </a:r>
          </a:p>
        </p:txBody>
      </p:sp>
    </p:spTree>
    <p:extLst>
      <p:ext uri="{BB962C8B-B14F-4D97-AF65-F5344CB8AC3E}">
        <p14:creationId xmlns:p14="http://schemas.microsoft.com/office/powerpoint/2010/main" val="20011709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E804A-86AE-4582-A99C-123A5473C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EC-3 certification TEA application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B0CC79-C71B-45D3-A0D0-8D2474919D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Show Wu documents</a:t>
            </a:r>
          </a:p>
        </p:txBody>
      </p:sp>
    </p:spTree>
    <p:extLst>
      <p:ext uri="{BB962C8B-B14F-4D97-AF65-F5344CB8AC3E}">
        <p14:creationId xmlns:p14="http://schemas.microsoft.com/office/powerpoint/2010/main" val="33620164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A42C2E-6866-4994-B5A7-99A3F0DFB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 Year Strategic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DFF067-A373-41BA-B4A4-4C8155D342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 to Strategic Plan Document</a:t>
            </a:r>
          </a:p>
        </p:txBody>
      </p:sp>
    </p:spTree>
    <p:extLst>
      <p:ext uri="{BB962C8B-B14F-4D97-AF65-F5344CB8AC3E}">
        <p14:creationId xmlns:p14="http://schemas.microsoft.com/office/powerpoint/2010/main" val="13822714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591DB-159A-423B-AA2C-C3E2F08D8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Agenda item…..Academic Partners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253C9-1DAE-4B22-8D39-497E518CAB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 to Last Agenda item document</a:t>
            </a:r>
          </a:p>
        </p:txBody>
      </p:sp>
    </p:spTree>
    <p:extLst>
      <p:ext uri="{BB962C8B-B14F-4D97-AF65-F5344CB8AC3E}">
        <p14:creationId xmlns:p14="http://schemas.microsoft.com/office/powerpoint/2010/main" val="2355256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49EE0F-9A21-4B99-BBFD-A9CE7A504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Welcome back to Spring 2019!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F7A90D-E3A7-4FFF-8647-2E3DBDD44A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How is it going so far?</a:t>
            </a:r>
          </a:p>
        </p:txBody>
      </p:sp>
    </p:spTree>
    <p:extLst>
      <p:ext uri="{BB962C8B-B14F-4D97-AF65-F5344CB8AC3E}">
        <p14:creationId xmlns:p14="http://schemas.microsoft.com/office/powerpoint/2010/main" val="990275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40F82-EDFA-4011-A6BC-1A57993A2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6C8EDF-00EE-4269-ABD8-4E9E289F69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49400"/>
            <a:ext cx="8596668" cy="5041899"/>
          </a:xfrm>
        </p:spPr>
        <p:txBody>
          <a:bodyPr>
            <a:normAutofit/>
          </a:bodyPr>
          <a:lstStyle/>
          <a:p>
            <a:r>
              <a:rPr lang="en-US" dirty="0"/>
              <a:t>Dreamer Issue (HB 1508)</a:t>
            </a:r>
          </a:p>
          <a:p>
            <a:r>
              <a:rPr lang="en-US" dirty="0"/>
              <a:t>Texan Tour Dates</a:t>
            </a:r>
          </a:p>
          <a:p>
            <a:r>
              <a:rPr lang="en-US" dirty="0"/>
              <a:t>SACS Credentialing </a:t>
            </a:r>
          </a:p>
          <a:p>
            <a:r>
              <a:rPr lang="en-US" dirty="0"/>
              <a:t>Summer Schedule</a:t>
            </a:r>
          </a:p>
          <a:p>
            <a:r>
              <a:rPr lang="en-US" dirty="0"/>
              <a:t>Fall Schedule</a:t>
            </a:r>
          </a:p>
          <a:p>
            <a:r>
              <a:rPr lang="en-US" dirty="0"/>
              <a:t>WEAVE</a:t>
            </a:r>
          </a:p>
          <a:p>
            <a:r>
              <a:rPr lang="en-US" dirty="0"/>
              <a:t>PPR and Core Subjects Data</a:t>
            </a:r>
          </a:p>
          <a:p>
            <a:r>
              <a:rPr lang="en-US" dirty="0"/>
              <a:t>New Curriculum Map</a:t>
            </a:r>
          </a:p>
          <a:p>
            <a:r>
              <a:rPr lang="en-US" dirty="0"/>
              <a:t>EC-3 certification TEA application</a:t>
            </a:r>
          </a:p>
          <a:p>
            <a:r>
              <a:rPr lang="en-US" dirty="0"/>
              <a:t>5 year Strategic Plan</a:t>
            </a:r>
          </a:p>
          <a:p>
            <a:r>
              <a:rPr lang="en-US" dirty="0"/>
              <a:t>Academic Partners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31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723E2F-F171-4AAE-BD7D-CBC5BF02E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Dreamer Issue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D24E07-963A-425B-B88C-9EC3777527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HB 1508 requires that we tell students about not being able to get a background check completed</a:t>
            </a:r>
          </a:p>
          <a:p>
            <a:r>
              <a:rPr lang="en-US" dirty="0"/>
              <a:t>This does not only apply for students who may have something on their records</a:t>
            </a:r>
          </a:p>
          <a:p>
            <a:r>
              <a:rPr lang="en-US" dirty="0"/>
              <a:t>This also applies to students who may not officially exist………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197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DFB08-D505-4767-90D6-8DCBA7DDC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2019 Texan Tour Dates</a:t>
            </a:r>
            <a:br>
              <a:rPr lang="en-US" dirty="0"/>
            </a:br>
            <a:r>
              <a:rPr lang="en-US" dirty="0"/>
              <a:t>(Stephenville Campus location)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625706-5DFD-4D27-84EE-68DC891403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March 2, 2019………students tour campus and attend one of two information sessions</a:t>
            </a:r>
          </a:p>
          <a:p>
            <a:r>
              <a:rPr lang="en-US" dirty="0"/>
              <a:t>April 6</a:t>
            </a:r>
          </a:p>
          <a:p>
            <a:r>
              <a:rPr lang="en-US" dirty="0"/>
              <a:t>April 13</a:t>
            </a:r>
          </a:p>
          <a:p>
            <a:r>
              <a:rPr lang="en-US" dirty="0"/>
              <a:t>May 18</a:t>
            </a:r>
          </a:p>
          <a:p>
            <a:r>
              <a:rPr lang="en-US" dirty="0"/>
              <a:t>June 14</a:t>
            </a:r>
          </a:p>
          <a:p>
            <a:r>
              <a:rPr lang="en-US" dirty="0"/>
              <a:t>June 19, 20 &amp; 21</a:t>
            </a:r>
          </a:p>
          <a:p>
            <a:r>
              <a:rPr lang="en-US" dirty="0"/>
              <a:t>July 11, 12</a:t>
            </a:r>
          </a:p>
        </p:txBody>
      </p:sp>
    </p:spTree>
    <p:extLst>
      <p:ext uri="{BB962C8B-B14F-4D97-AF65-F5344CB8AC3E}">
        <p14:creationId xmlns:p14="http://schemas.microsoft.com/office/powerpoint/2010/main" val="57739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9ACC1-019C-466E-80B1-79369C7CE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SACSCOC Credentialing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E1E528-8F9A-48B2-9604-88E0A46063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Another round of scrutiny may be upon us</a:t>
            </a:r>
          </a:p>
          <a:p>
            <a:r>
              <a:rPr lang="en-US" dirty="0"/>
              <a:t>Tarleton is choosing a very comprehensive interpretation of the ruling</a:t>
            </a:r>
          </a:p>
          <a:p>
            <a:r>
              <a:rPr lang="en-US" dirty="0"/>
              <a:t>To teach a course at the graduate level, you MUST have a terminal degree with that cognate.  Example:  If you have a master’s degree in ESL and a doctorate degree in Ed Leadership, you CAN NOT teach a graduate level course in ESL.  </a:t>
            </a:r>
          </a:p>
          <a:p>
            <a:r>
              <a:rPr lang="en-US" dirty="0"/>
              <a:t>Also, for teacher education courses, there must either be proof of a current teacher certificate and teaching in K-12 schools, or a justification must show your experience in teaching the subject matter along with proof that you have had a graduate course covering the content you are going to teach.  There are exceptions made for higher ed experience in teaching the subject matter already.</a:t>
            </a:r>
          </a:p>
        </p:txBody>
      </p:sp>
    </p:spTree>
    <p:extLst>
      <p:ext uri="{BB962C8B-B14F-4D97-AF65-F5344CB8AC3E}">
        <p14:creationId xmlns:p14="http://schemas.microsoft.com/office/powerpoint/2010/main" val="31872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4DE14-4CA3-4CFC-BBA1-23EF1BD95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Summer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894D24-47C3-4C8D-B521-93BDDBBB7F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21 faculty requested a summer course to teach</a:t>
            </a:r>
          </a:p>
          <a:p>
            <a:r>
              <a:rPr lang="en-US" dirty="0"/>
              <a:t>The dean has given us an extremely tight budget within which to work.  We CAN NOT exceed that budget</a:t>
            </a:r>
          </a:p>
          <a:p>
            <a:r>
              <a:rPr lang="en-US" dirty="0"/>
              <a:t>In order for a course to make, there must be 15 undergraduates enrolled, and 10 graduates enrolled</a:t>
            </a:r>
          </a:p>
          <a:p>
            <a:r>
              <a:rPr lang="en-US" dirty="0"/>
              <a:t>Courses were “assigned” according to SACS credentialing rules and budget constraints</a:t>
            </a:r>
          </a:p>
          <a:p>
            <a:r>
              <a:rPr lang="en-US" dirty="0"/>
              <a:t>Preliminary information will go out in the next 1-2 weeks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1290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207FD-BF6B-477D-A4A2-15C35E073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Fall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6431DF-ECD1-487B-8E69-D457DE86B4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Fall schedule with the new curriculum has been a joy to create?????</a:t>
            </a:r>
          </a:p>
          <a:p>
            <a:r>
              <a:rPr lang="en-US" dirty="0"/>
              <a:t>Let’s look at some of it………</a:t>
            </a:r>
          </a:p>
          <a:p>
            <a:r>
              <a:rPr lang="en-US" dirty="0">
                <a:hlinkClick r:id="rId2"/>
              </a:rPr>
              <a:t>https://docs.google.com/spreadsheets/d/1QaQfCbMX1RG4qFxIqPFa7tO3luf4NijvdUbolVELKJU/edit?usp=sharing</a:t>
            </a:r>
            <a:endParaRPr lang="en-US" dirty="0"/>
          </a:p>
          <a:p>
            <a:r>
              <a:rPr lang="en-US" dirty="0"/>
              <a:t>Must be completed next week!</a:t>
            </a:r>
          </a:p>
          <a:p>
            <a:r>
              <a:rPr lang="en-US" dirty="0"/>
              <a:t>There is a bit of a hold up with Academic Partners initiative….will cover that later, BUT Academic Partners courses that would be taught in the 7 week rotation need to be converted this spring and summer.</a:t>
            </a:r>
          </a:p>
        </p:txBody>
      </p:sp>
    </p:spTree>
    <p:extLst>
      <p:ext uri="{BB962C8B-B14F-4D97-AF65-F5344CB8AC3E}">
        <p14:creationId xmlns:p14="http://schemas.microsoft.com/office/powerpoint/2010/main" val="33409106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74C64-8316-4C07-A8D5-19EE0B5E2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WEAVE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04A575-E3EB-4D33-A04D-B466EA645B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all now have read access to WEAVE.  Use your NTNET credentials to sign in (the user name and password you use to get into your email)</a:t>
            </a:r>
          </a:p>
          <a:p>
            <a:r>
              <a:rPr lang="en-US" dirty="0">
                <a:hlinkClick r:id="rId2"/>
              </a:rPr>
              <a:t>https://www.tarleton.edu/ie/weave.html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44526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75</TotalTime>
  <Words>673</Words>
  <Application>Microsoft Office PowerPoint</Application>
  <PresentationFormat>Widescreen</PresentationFormat>
  <Paragraphs>75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Trebuchet MS</vt:lpstr>
      <vt:lpstr>Wingdings 3</vt:lpstr>
      <vt:lpstr>Facet</vt:lpstr>
      <vt:lpstr>CUIN Faculty Meeting</vt:lpstr>
      <vt:lpstr>Welcome back to Spring 2019!</vt:lpstr>
      <vt:lpstr>Agenda</vt:lpstr>
      <vt:lpstr>Dreamer Issue</vt:lpstr>
      <vt:lpstr>2019 Texan Tour Dates (Stephenville Campus location)</vt:lpstr>
      <vt:lpstr>SACSCOC Credentialing</vt:lpstr>
      <vt:lpstr>Summer Schedule</vt:lpstr>
      <vt:lpstr>Fall Schedule</vt:lpstr>
      <vt:lpstr>WEAVE</vt:lpstr>
      <vt:lpstr>PPR and Core Subjects Data </vt:lpstr>
      <vt:lpstr>PPR and Core Subjects cont’d</vt:lpstr>
      <vt:lpstr>New Curriculum Map</vt:lpstr>
      <vt:lpstr>EC-3 certification TEA application </vt:lpstr>
      <vt:lpstr>5 Year Strategic Plan</vt:lpstr>
      <vt:lpstr>Last Agenda item…..Academic Partners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CUIN Faculty Meeting</dc:title>
  <dc:creator>Deborah Anne Banker</dc:creator>
  <cp:lastModifiedBy>Deborah Anne Banker</cp:lastModifiedBy>
  <cp:revision>9</cp:revision>
  <dcterms:created xsi:type="dcterms:W3CDTF">2019-01-25T03:48:33Z</dcterms:created>
  <dcterms:modified xsi:type="dcterms:W3CDTF">2019-01-25T05:11:19Z</dcterms:modified>
</cp:coreProperties>
</file>